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14"/>
  </p:notesMasterIdLst>
  <p:sldIdLst>
    <p:sldId id="261" r:id="rId5"/>
    <p:sldId id="263" r:id="rId6"/>
    <p:sldId id="265" r:id="rId7"/>
    <p:sldId id="264" r:id="rId8"/>
    <p:sldId id="266" r:id="rId9"/>
    <p:sldId id="267" r:id="rId10"/>
    <p:sldId id="268" r:id="rId11"/>
    <p:sldId id="269" r:id="rId12"/>
    <p:sldId id="270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65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A75990-A4A1-4DDE-AA8D-73E60A452DD0}" type="datetimeFigureOut">
              <a:rPr lang="en-US" smtClean="0"/>
              <a:t>06/07/2022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275CD8D-B1D9-4658-A4F0-38CA8D83ED5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9802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275CD8D-B1D9-4658-A4F0-38CA8D83ED5D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9054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808C238F-B856-42A4-BC32-194DCC130D5F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872680-3826-48D8-A0B9-F293E3A564DD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C0F02A-B435-4587-AE10-6A02865845FD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DF27A1-9C29-4918-BA16-87149545F673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EEE601-4D27-49FF-B099-2799466F7EDA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E52469-603F-4B0F-8F23-6B2B143D5424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7781E0-05FC-475E-A14D-85EF9B55E67B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8D02C8-8352-4A2E-A3CD-139A8583C932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680581-4B77-41E9-BE55-C3C9C3900A2A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2C1CB5-A088-4DB4-8A5C-B084F9B2B528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3C1328-ADC8-435B-8F5C-D339CD9DD487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256410-64C5-4311-8359-FDA6B61ABBAE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18B01E-6E1B-4AFC-A690-27C447C9486E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52F3D2-503A-4E49-99AD-125A054E178F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7166207-223C-48E4-AE22-548ABC801447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941151-B38C-4230-91F0-8A3BB69A056C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F6EA29-EE45-46F5-8084-6929433FA14E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67B94D-50C4-4558-AAA1-857DDB1A21EF}" type="datetime1">
              <a:rPr lang="en-US" smtClean="0"/>
              <a:t>06/07/2022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hyperlink" Target="https://www.desmos.com/calculator/7ie1phmuwp" TargetMode="Externa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>
            <a:extLst>
              <a:ext uri="{FF2B5EF4-FFF2-40B4-BE49-F238E27FC236}">
                <a16:creationId xmlns:a16="http://schemas.microsoft.com/office/drawing/2014/main" id="{AD579530-1077-46B3-BD5C-81BB270A1D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1"/>
            <a:ext cx="12192003" cy="6858001"/>
            <a:chOff x="0" y="-1"/>
            <a:chExt cx="12192003" cy="6858001"/>
          </a:xfrm>
        </p:grpSpPr>
        <p:sp useBgFill="1">
          <p:nvSpPr>
            <p:cNvPr id="78" name="Rectangle 77">
              <a:extLst>
                <a:ext uri="{FF2B5EF4-FFF2-40B4-BE49-F238E27FC236}">
                  <a16:creationId xmlns:a16="http://schemas.microsoft.com/office/drawing/2014/main" id="{ACBB106A-B366-4349-B59F-E8FBDADD8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" y="-1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pic>
          <p:nvPicPr>
            <p:cNvPr id="79" name="Picture 2">
              <a:extLst>
                <a:ext uri="{FF2B5EF4-FFF2-40B4-BE49-F238E27FC236}">
                  <a16:creationId xmlns:a16="http://schemas.microsoft.com/office/drawing/2014/main" id="{113FC03B-24E4-4A3F-9626-CC7F6356BC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 noChangeArrowheads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30000"/>
              <a:duotone>
                <a:prstClr val="black"/>
                <a:schemeClr val="tx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-1"/>
              <a:ext cx="12192003" cy="6858001"/>
            </a:xfrm>
            <a:prstGeom prst="rect">
              <a:avLst/>
            </a:prstGeom>
            <a:noFill/>
            <a:extLst>
              <a:ext uri="{909E8E84-426E-40dd-AFC4-6F175D3DCCD1}">
                <a14:hiddenFill xmlns="" xmlns:a16="http://schemas.microsoft.com/office/drawing/2014/main" xmlns:a14="http://schemas.microsoft.com/office/drawing/2010/main" xmlns:p14="http://schemas.microsoft.com/office/powerpoint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" name="Picture 4" descr="close up of circuit board">
            <a:extLst>
              <a:ext uri="{FF2B5EF4-FFF2-40B4-BE49-F238E27FC236}">
                <a16:creationId xmlns:a16="http://schemas.microsoft.com/office/drawing/2014/main" id="{525AE681-57C0-4C44-9E88-A16CDA016EB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0000"/>
          </a:blip>
          <a:srcRect t="6504" b="9202"/>
          <a:stretch/>
        </p:blipFill>
        <p:spPr>
          <a:xfrm>
            <a:off x="-2" y="10"/>
            <a:ext cx="12188389" cy="6857990"/>
          </a:xfrm>
          <a:prstGeom prst="rect">
            <a:avLst/>
          </a:prstGeom>
        </p:spPr>
      </p:pic>
      <p:grpSp>
        <p:nvGrpSpPr>
          <p:cNvPr id="81" name="Group 80">
            <a:extLst>
              <a:ext uri="{FF2B5EF4-FFF2-40B4-BE49-F238E27FC236}">
                <a16:creationId xmlns:a16="http://schemas.microsoft.com/office/drawing/2014/main" id="{83F79A5F-63B5-4802-B39B-BF0F89DDDA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05895" y="2235200"/>
            <a:ext cx="10982062" cy="2396067"/>
            <a:chOff x="605895" y="2235200"/>
            <a:chExt cx="10982062" cy="2396067"/>
          </a:xfrm>
        </p:grpSpPr>
        <p:sp>
          <p:nvSpPr>
            <p:cNvPr id="82" name="Round Diagonal Corner Rectangle 7">
              <a:extLst>
                <a:ext uri="{FF2B5EF4-FFF2-40B4-BE49-F238E27FC236}">
                  <a16:creationId xmlns:a16="http://schemas.microsoft.com/office/drawing/2014/main" id="{00D14BF7-A799-4EDA-8C19-CED0B8EC5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82333" y="2235200"/>
              <a:ext cx="7027334" cy="2396067"/>
            </a:xfrm>
            <a:prstGeom prst="round2DiagRect">
              <a:avLst>
                <a:gd name="adj1" fmla="val 9246"/>
                <a:gd name="adj2" fmla="val 0"/>
              </a:avLst>
            </a:prstGeom>
            <a:solidFill>
              <a:schemeClr val="bg1">
                <a:alpha val="80000"/>
              </a:schemeClr>
            </a:solidFill>
            <a:ln w="19050" cap="sq">
              <a:solidFill>
                <a:schemeClr val="tx2">
                  <a:alpha val="60000"/>
                </a:schemeClr>
              </a:solidFill>
              <a:miter lim="800000"/>
            </a:ln>
            <a:effectLst>
              <a:outerShdw blurRad="889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AF292344-73C8-4E53-85C0-8CDB23EB53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5895" y="2900097"/>
              <a:ext cx="10982062" cy="1211524"/>
              <a:chOff x="605895" y="2900097"/>
              <a:chExt cx="10982062" cy="1211524"/>
            </a:xfrm>
          </p:grpSpPr>
          <p:sp>
            <p:nvSpPr>
              <p:cNvPr id="84" name="Freeform 32">
                <a:extLst>
                  <a:ext uri="{FF2B5EF4-FFF2-40B4-BE49-F238E27FC236}">
                    <a16:creationId xmlns:a16="http://schemas.microsoft.com/office/drawing/2014/main" id="{4781E776-A0A7-4FB6-958B-8389BBA5697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9653587" y="33797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5" name="Freeform 33">
                <a:extLst>
                  <a:ext uri="{FF2B5EF4-FFF2-40B4-BE49-F238E27FC236}">
                    <a16:creationId xmlns:a16="http://schemas.microsoft.com/office/drawing/2014/main" id="{0F004D56-F177-45BC-8965-B72DB88A08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078244" y="33107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6" name="Freeform 34">
                <a:extLst>
                  <a:ext uri="{FF2B5EF4-FFF2-40B4-BE49-F238E27FC236}">
                    <a16:creationId xmlns:a16="http://schemas.microsoft.com/office/drawing/2014/main" id="{5F2F1F83-817B-4678-B0AE-8FFDC49FC82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1146631" y="35742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7" name="Freeform 37">
                <a:extLst>
                  <a:ext uri="{FF2B5EF4-FFF2-40B4-BE49-F238E27FC236}">
                    <a16:creationId xmlns:a16="http://schemas.microsoft.com/office/drawing/2014/main" id="{F908EB47-32F4-4E82-BF56-FD25BB07474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 flipV="1">
                <a:off x="10230644" y="30345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8" name="Freeform 35">
                <a:extLst>
                  <a:ext uri="{FF2B5EF4-FFF2-40B4-BE49-F238E27FC236}">
                    <a16:creationId xmlns:a16="http://schemas.microsoft.com/office/drawing/2014/main" id="{0966000D-B975-4E8A-9BF2-EACF216405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034587" y="25627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89" name="Freeform 36">
                <a:extLst>
                  <a:ext uri="{FF2B5EF4-FFF2-40B4-BE49-F238E27FC236}">
                    <a16:creationId xmlns:a16="http://schemas.microsoft.com/office/drawing/2014/main" id="{A9554499-6796-4AEE-B012-34A5B9A585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747375" y="32326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0" name="Freeform 38">
                <a:extLst>
                  <a:ext uri="{FF2B5EF4-FFF2-40B4-BE49-F238E27FC236}">
                    <a16:creationId xmlns:a16="http://schemas.microsoft.com/office/drawing/2014/main" id="{9DD40864-34BD-491F-B591-180E7B32C1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1399044" y="30953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1" name="Freeform 39">
                <a:extLst>
                  <a:ext uri="{FF2B5EF4-FFF2-40B4-BE49-F238E27FC236}">
                    <a16:creationId xmlns:a16="http://schemas.microsoft.com/office/drawing/2014/main" id="{2623F54C-4373-4D30-90DB-3129BDDF54A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10353675" y="21531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2" name="Freeform 40">
                <a:extLst>
                  <a:ext uri="{FF2B5EF4-FFF2-40B4-BE49-F238E27FC236}">
                    <a16:creationId xmlns:a16="http://schemas.microsoft.com/office/drawing/2014/main" id="{1FF42884-D4B2-462F-9FA7-4FA89253224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848850" y="33088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3" name="Rectangle 41">
                <a:extLst>
                  <a:ext uri="{FF2B5EF4-FFF2-40B4-BE49-F238E27FC236}">
                    <a16:creationId xmlns:a16="http://schemas.microsoft.com/office/drawing/2014/main" id="{27F4D4BA-37F5-4D54-BDFF-733F621D5D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5400000">
                <a:off x="9721056" y="32842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4" name="Freeform 32">
                <a:extLst>
                  <a:ext uri="{FF2B5EF4-FFF2-40B4-BE49-F238E27FC236}">
                    <a16:creationId xmlns:a16="http://schemas.microsoft.com/office/drawing/2014/main" id="{29E4A0E5-0441-4563-A947-12A5781105E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2122751" y="3532184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5" name="Freeform 33">
                <a:extLst>
                  <a:ext uri="{FF2B5EF4-FFF2-40B4-BE49-F238E27FC236}">
                    <a16:creationId xmlns:a16="http://schemas.microsoft.com/office/drawing/2014/main" id="{4A8D89B4-AD1B-410A-870B-1042E075A04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958445" y="3463128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6" name="Freeform 34">
                <a:extLst>
                  <a:ext uri="{FF2B5EF4-FFF2-40B4-BE49-F238E27FC236}">
                    <a16:creationId xmlns:a16="http://schemas.microsoft.com/office/drawing/2014/main" id="{DFC54570-9F45-44E6-AC94-4B3192D44B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858308" y="3726653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7" name="Freeform 37">
                <a:extLst>
                  <a:ext uri="{FF2B5EF4-FFF2-40B4-BE49-F238E27FC236}">
                    <a16:creationId xmlns:a16="http://schemas.microsoft.com/office/drawing/2014/main" id="{A976F76C-4BBB-4CD4-9270-5E4E8802BF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 flipV="1">
                <a:off x="1658407" y="3186902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8" name="Freeform 35">
                <a:extLst>
                  <a:ext uri="{FF2B5EF4-FFF2-40B4-BE49-F238E27FC236}">
                    <a16:creationId xmlns:a16="http://schemas.microsoft.com/office/drawing/2014/main" id="{06081E5F-35E2-4E9E-A0DA-9E2F769C4C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860814" y="271515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99" name="Freeform 36">
                <a:extLst>
                  <a:ext uri="{FF2B5EF4-FFF2-40B4-BE49-F238E27FC236}">
                    <a16:creationId xmlns:a16="http://schemas.microsoft.com/office/drawing/2014/main" id="{7B7B4F78-1391-433D-AAE5-0FA8B8EE181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289314" y="3385079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0" name="Freeform 38">
                <a:extLst>
                  <a:ext uri="{FF2B5EF4-FFF2-40B4-BE49-F238E27FC236}">
                    <a16:creationId xmlns:a16="http://schemas.microsoft.com/office/drawing/2014/main" id="{EF63F42B-29ED-4285-99D1-5FA657DA929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605895" y="3247760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1" name="Freeform 39">
                <a:extLst>
                  <a:ext uri="{FF2B5EF4-FFF2-40B4-BE49-F238E27FC236}">
                    <a16:creationId xmlns:a16="http://schemas.microsoft.com/office/drawing/2014/main" id="{EB7A6053-A7CF-4785-B396-6F70D6EBE9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1532202" y="2305578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2" name="Freeform 40">
                <a:extLst>
                  <a:ext uri="{FF2B5EF4-FFF2-40B4-BE49-F238E27FC236}">
                    <a16:creationId xmlns:a16="http://schemas.microsoft.com/office/drawing/2014/main" id="{E6337518-A10D-47A5-BD86-6D1F3FAF3C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EditPoint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154501" y="346127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  <p:sp>
            <p:nvSpPr>
              <p:cNvPr id="103" name="Rectangle 41">
                <a:extLst>
                  <a:ext uri="{FF2B5EF4-FFF2-40B4-BE49-F238E27FC236}">
                    <a16:creationId xmlns:a16="http://schemas.microsoft.com/office/drawing/2014/main" id="{7591C37F-6498-4992-992D-D413A84752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Arrowheads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rot="16200000" flipH="1">
                <a:off x="2448983" y="3436672"/>
                <a:ext cx="23813" cy="252413"/>
              </a:xfrm>
              <a:prstGeom prst="rect">
                <a:avLst/>
              </a:prstGeom>
              <a:solidFill>
                <a:schemeClr val="tx2">
                  <a:alpha val="60000"/>
                </a:schemeClr>
              </a:solidFill>
              <a:ln>
                <a:noFill/>
              </a:ln>
              <a:effectLst>
                <a:outerShdw blurRad="50800" dist="38100" dir="2700000" algn="tl" rotWithShape="0">
                  <a:srgbClr val="000000">
                    <a:alpha val="58000"/>
                  </a:srgbClr>
                </a:outerShdw>
              </a:effectLst>
            </p:spPr>
          </p:sp>
        </p:grp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ED476017-D224-40AE-B921-67525450151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666999" y="2362595"/>
            <a:ext cx="6858000" cy="1859227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 err="1"/>
              <a:t>Analisi</a:t>
            </a:r>
            <a:r>
              <a:rPr lang="en-US" dirty="0"/>
              <a:t> di un </a:t>
            </a:r>
            <a:r>
              <a:rPr lang="en-US" dirty="0" err="1"/>
              <a:t>filtro</a:t>
            </a:r>
            <a:r>
              <a:rPr lang="en-US" dirty="0"/>
              <a:t> crossover a due vie in regime </a:t>
            </a:r>
            <a:r>
              <a:rPr lang="en-US" dirty="0" err="1"/>
              <a:t>sinusoidale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1F013D4-CBD9-4FC1-AF91-2301A704488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67001" y="4111621"/>
            <a:ext cx="6857999" cy="443446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Damiano </a:t>
            </a:r>
            <a:r>
              <a:rPr lang="en-US" dirty="0" err="1"/>
              <a:t>scevola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37192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5218BD-CB28-FEDA-B5EF-3821B01339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progettazione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49E04F-ACDC-190C-8677-0BD95C3B643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1141413" y="1965594"/>
            <a:ext cx="4689234" cy="3259017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C0BFD4-3DD9-3EA3-F9AD-0BC2E7435CD0}"/>
                  </a:ext>
                </a:extLst>
              </p:cNvPr>
              <p:cNvSpPr txBox="1"/>
              <p:nvPr/>
            </p:nvSpPr>
            <p:spPr>
              <a:xfrm>
                <a:off x="6336728" y="1965594"/>
                <a:ext cx="4710683" cy="3541714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b="0" dirty="0"/>
                  <a:t>Si è </a:t>
                </a:r>
                <a:r>
                  <a:rPr lang="en-US" b="0" dirty="0" err="1"/>
                  <a:t>scelto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b="0" dirty="0" err="1"/>
                  <a:t>Frequenza</a:t>
                </a:r>
                <a:r>
                  <a:rPr lang="en-US" b="0" dirty="0"/>
                  <a:t> di crossover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quando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endParaRPr lang="en-US" b="0" dirty="0"/>
              </a:p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b="0" dirty="0" err="1"/>
                  <a:t>Supponendo</a:t>
                </a:r>
                <a:r>
                  <a:rPr lang="en-US" b="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b="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r>
                  <a:rPr lang="en-US" b="0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b="0" dirty="0"/>
                  <a:t> </a:t>
                </a:r>
                <a:r>
                  <a:rPr lang="en-US" b="0" dirty="0" err="1"/>
                  <a:t>si</a:t>
                </a:r>
                <a:r>
                  <a:rPr lang="en-US" b="0" dirty="0"/>
                  <a:t> ha il </a:t>
                </a:r>
                <a:r>
                  <a:rPr lang="en-US" b="0" dirty="0" err="1"/>
                  <a:t>caso</a:t>
                </a:r>
                <a:r>
                  <a:rPr lang="en-US" b="0" dirty="0"/>
                  <a:t> </a:t>
                </a:r>
                <a:r>
                  <a:rPr lang="en-US" b="0" dirty="0" err="1"/>
                  <a:t>ideale</a:t>
                </a:r>
                <a:r>
                  <a:rPr lang="en-US" b="0" dirty="0"/>
                  <a:t>: la </a:t>
                </a:r>
                <a:r>
                  <a:rPr lang="en-US" b="0" dirty="0" err="1"/>
                  <a:t>frequenza</a:t>
                </a:r>
                <a:r>
                  <a:rPr lang="en-US" b="0" dirty="0"/>
                  <a:t> di crossover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b="0" dirty="0"/>
                  <a:t> è </a:t>
                </a:r>
                <a:r>
                  <a:rPr lang="en-US" b="0" dirty="0" err="1"/>
                  <a:t>diversa</a:t>
                </a:r>
                <a:endParaRPr lang="en-US" b="0" dirty="0"/>
              </a:p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Si è </a:t>
                </a:r>
                <a:r>
                  <a:rPr lang="en-US" dirty="0" err="1"/>
                  <a:t>scelto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 2.5 </m:t>
                    </m:r>
                    <m:r>
                      <a:rPr lang="en-US" b="0" i="1">
                        <a:latin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 marL="285750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 err="1"/>
                  <a:t>Scelta</a:t>
                </a:r>
                <a:r>
                  <a:rPr lang="en-US" dirty="0"/>
                  <a:t> </a:t>
                </a:r>
                <a:r>
                  <a:rPr lang="en-US" dirty="0" err="1"/>
                  <a:t>dei</a:t>
                </a:r>
                <a:r>
                  <a:rPr lang="en-US" dirty="0"/>
                  <a:t> </a:t>
                </a:r>
                <a:r>
                  <a:rPr lang="en-US" dirty="0" err="1"/>
                  <a:t>valori</a:t>
                </a:r>
                <a:r>
                  <a:rPr lang="en-US" dirty="0"/>
                  <a:t> </a:t>
                </a:r>
                <a:r>
                  <a:rPr lang="en-US" dirty="0" err="1"/>
                  <a:t>delle</a:t>
                </a:r>
                <a:r>
                  <a:rPr lang="en-US" dirty="0"/>
                  <a:t> </a:t>
                </a:r>
                <a:r>
                  <a:rPr lang="en-US" dirty="0" err="1"/>
                  <a:t>componenti</a:t>
                </a:r>
                <a:r>
                  <a:rPr lang="en-US" dirty="0"/>
                  <a:t> </a:t>
                </a:r>
                <a:r>
                  <a:rPr lang="en-US" dirty="0" err="1"/>
                  <a:t>effettuata</a:t>
                </a:r>
                <a:r>
                  <a:rPr lang="en-US" dirty="0"/>
                  <a:t> </a:t>
                </a:r>
                <a:r>
                  <a:rPr lang="en-US" dirty="0" err="1"/>
                  <a:t>nel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ideale</a:t>
                </a:r>
                <a:r>
                  <a:rPr lang="en-US" dirty="0"/>
                  <a:t>, con </a:t>
                </a:r>
                <a:r>
                  <a:rPr lang="en-US" dirty="0">
                    <a:hlinkClick r:id="rId5"/>
                  </a:rPr>
                  <a:t>Desmos</a:t>
                </a:r>
                <a:endParaRPr lang="en-US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5C0BFD4-3DD9-3EA3-F9AD-0BC2E7435CD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36728" y="1965594"/>
                <a:ext cx="4710683" cy="3541714"/>
              </a:xfrm>
              <a:prstGeom prst="rect">
                <a:avLst/>
              </a:prstGeom>
              <a:blipFill>
                <a:blip r:embed="rId6"/>
                <a:stretch>
                  <a:fillRect l="-388" t="-1377" r="-1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337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92F90D-58C4-10F4-D684-05944558C0A6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348363" y="645758"/>
            <a:ext cx="9906000" cy="76358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Parametri</a:t>
            </a:r>
            <a:r>
              <a:rPr lang="en-US" dirty="0"/>
              <a:t> </a:t>
            </a:r>
            <a:r>
              <a:rPr lang="en-US" dirty="0" err="1"/>
              <a:t>utilizzati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1983C-50B0-E362-6F69-653078943E69}"/>
                  </a:ext>
                </a:extLst>
              </p:cNvPr>
              <p:cNvSpPr txBox="1"/>
              <p:nvPr/>
            </p:nvSpPr>
            <p:spPr>
              <a:xfrm>
                <a:off x="6301363" y="1635125"/>
                <a:ext cx="4734496" cy="244235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r>
                  <a:rPr lang="en-US" dirty="0"/>
                  <a:t>Per </a:t>
                </a:r>
                <a:r>
                  <a:rPr lang="en-US" dirty="0" err="1"/>
                  <a:t>l’acquisizione</a:t>
                </a:r>
                <a:r>
                  <a:rPr lang="en-US" dirty="0"/>
                  <a:t>:</a:t>
                </a:r>
              </a:p>
              <a:p>
                <a:pPr marL="742950" lvl="1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Tre </a:t>
                </a:r>
                <a:r>
                  <a:rPr lang="en-US" dirty="0" err="1"/>
                  <a:t>canali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dirty="0"/>
                  <a:t> 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dirty="0"/>
              </a:p>
              <a:p>
                <a:pPr marL="742950" lvl="1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Sample rate: 200 kHz</a:t>
                </a:r>
              </a:p>
              <a:p>
                <a:pPr marL="742950" lvl="1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Sweep da 400 Hz a 8 kHz step 100 Hz ad intervalli di 500 </a:t>
                </a:r>
                <a:r>
                  <a:rPr lang="en-US" dirty="0" err="1"/>
                  <a:t>ms</a:t>
                </a:r>
                <a:endParaRPr lang="en-US" dirty="0"/>
              </a:p>
              <a:p>
                <a:pPr marL="742950" lvl="1" indent="-228600"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  <a:buFont typeface="Arial" panose="020B0604020202020204" pitchFamily="34" charset="0"/>
                  <a:buChar char="•"/>
                </a:pPr>
                <a:r>
                  <a:rPr lang="en-US" dirty="0"/>
                  <a:t>Trigger </a:t>
                </a:r>
                <a:r>
                  <a:rPr lang="en-US" dirty="0" err="1"/>
                  <a:t>su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a 0 V in </a:t>
                </a:r>
                <a:r>
                  <a:rPr lang="en-US" dirty="0" err="1"/>
                  <a:t>salita</a:t>
                </a:r>
                <a:endParaRPr lang="en-US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EEB1983C-50B0-E362-6F69-653078943E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363" y="1635125"/>
                <a:ext cx="4734496" cy="2442353"/>
              </a:xfrm>
              <a:prstGeom prst="rect">
                <a:avLst/>
              </a:prstGeom>
              <a:blipFill>
                <a:blip r:embed="rId3"/>
                <a:stretch>
                  <a:fillRect l="-1160" b="-124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84001D-46E5-C536-ED02-CE583A4BEC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503714"/>
                  </p:ext>
                </p:extLst>
              </p:nvPr>
            </p:nvGraphicFramePr>
            <p:xfrm>
              <a:off x="1201404" y="1710989"/>
              <a:ext cx="4689235" cy="315628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09722">
                      <a:extLst>
                        <a:ext uri="{9D8B030D-6E8A-4147-A177-3AD203B41FA5}">
                          <a16:colId xmlns:a16="http://schemas.microsoft.com/office/drawing/2014/main" val="2389082626"/>
                        </a:ext>
                      </a:extLst>
                    </a:gridCol>
                    <a:gridCol w="1833195">
                      <a:extLst>
                        <a:ext uri="{9D8B030D-6E8A-4147-A177-3AD203B41FA5}">
                          <a16:colId xmlns:a16="http://schemas.microsoft.com/office/drawing/2014/main" val="3143767447"/>
                        </a:ext>
                      </a:extLst>
                    </a:gridCol>
                    <a:gridCol w="2146318">
                      <a:extLst>
                        <a:ext uri="{9D8B030D-6E8A-4147-A177-3AD203B41FA5}">
                          <a16:colId xmlns:a16="http://schemas.microsoft.com/office/drawing/2014/main" val="1670424347"/>
                        </a:ext>
                      </a:extLst>
                    </a:gridCol>
                  </a:tblGrid>
                  <a:tr h="450898"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Valore scelto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Valore </a:t>
                          </a:r>
                          <a:r>
                            <a:rPr lang="en-US" sz="2000" dirty="0" err="1"/>
                            <a:t>misurato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549130407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C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70 nF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(70.0 ± 0.7) nF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923802120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47 mH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(46.8 ± 0.5) mH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29281544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(203 ± 2)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662102302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𝑇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470 </a:t>
                          </a:r>
                          <a:r>
                            <a:rPr lang="el-GR" sz="2000"/>
                            <a:t>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(471.7 ± 0.3)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976110211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𝑊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(269.3 ± 0.2)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228058539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𝑉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0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5 V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4274043303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5" name="Table 5">
                <a:extLst>
                  <a:ext uri="{FF2B5EF4-FFF2-40B4-BE49-F238E27FC236}">
                    <a16:creationId xmlns:a16="http://schemas.microsoft.com/office/drawing/2014/main" id="{9084001D-46E5-C536-ED02-CE583A4BEC9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184503714"/>
                  </p:ext>
                </p:extLst>
              </p:nvPr>
            </p:nvGraphicFramePr>
            <p:xfrm>
              <a:off x="1201404" y="1710989"/>
              <a:ext cx="4689235" cy="3156286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09722">
                      <a:extLst>
                        <a:ext uri="{9D8B030D-6E8A-4147-A177-3AD203B41FA5}">
                          <a16:colId xmlns:a16="http://schemas.microsoft.com/office/drawing/2014/main" val="2389082626"/>
                        </a:ext>
                      </a:extLst>
                    </a:gridCol>
                    <a:gridCol w="1833195">
                      <a:extLst>
                        <a:ext uri="{9D8B030D-6E8A-4147-A177-3AD203B41FA5}">
                          <a16:colId xmlns:a16="http://schemas.microsoft.com/office/drawing/2014/main" val="3143767447"/>
                        </a:ext>
                      </a:extLst>
                    </a:gridCol>
                    <a:gridCol w="2146318">
                      <a:extLst>
                        <a:ext uri="{9D8B030D-6E8A-4147-A177-3AD203B41FA5}">
                          <a16:colId xmlns:a16="http://schemas.microsoft.com/office/drawing/2014/main" val="1670424347"/>
                        </a:ext>
                      </a:extLst>
                    </a:gridCol>
                  </a:tblGrid>
                  <a:tr h="450898">
                    <a:tc>
                      <a:txBody>
                        <a:bodyPr/>
                        <a:lstStyle/>
                        <a:p>
                          <a:pPr algn="ctr"/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Valore scelto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Valore </a:t>
                          </a:r>
                          <a:r>
                            <a:rPr lang="en-US" sz="2000" dirty="0" err="1"/>
                            <a:t>misurato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549130407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C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70 nF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(70.0 ± 0.7) nF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923802120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47 mH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(46.8 ± 0.5) mH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29281544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301333" r="-558974" b="-308000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(203 ± 2)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662102302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406757" r="-558974" b="-2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470 </a:t>
                          </a:r>
                          <a:r>
                            <a:rPr lang="el-GR" sz="2000"/>
                            <a:t>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(471.7 ± 0.3)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976110211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506757" r="-558974" b="-1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/>
                            <a:t>(269.3 ± 0.2) Ω</a:t>
                          </a:r>
                          <a:endParaRPr lang="en-US" sz="200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228058539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606757" r="-558974" b="-1216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5 V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-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4274043303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ECC07D-17DA-921C-B532-7241C138B030}"/>
                  </a:ext>
                </a:extLst>
              </p:cNvPr>
              <p:cNvSpPr txBox="1"/>
              <p:nvPr/>
            </p:nvSpPr>
            <p:spPr>
              <a:xfrm>
                <a:off x="6301363" y="4077478"/>
                <a:ext cx="4734496" cy="970383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:r>
                  <a:rPr lang="en-US" dirty="0"/>
                  <a:t>Resistenza interna del </a:t>
                </a:r>
                <a:r>
                  <a:rPr lang="en-US" dirty="0" err="1"/>
                  <a:t>generatore</a:t>
                </a:r>
                <a:r>
                  <a:rPr lang="en-US" dirty="0"/>
                  <a:t>:</a:t>
                </a:r>
              </a:p>
              <a:p>
                <a:pPr defTabSz="914400">
                  <a:lnSpc>
                    <a:spcPct val="120000"/>
                  </a:lnSpc>
                  <a:spcAft>
                    <a:spcPts val="600"/>
                  </a:spcAft>
                  <a:buSzPct val="125000"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𝑖𝑛𝑡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=50 </m:t>
                      </m:r>
                      <m:r>
                        <m:rPr>
                          <m:sty m:val="p"/>
                        </m:rPr>
                        <a:rPr lang="el-GR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Ω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3AECC07D-17DA-921C-B532-7241C138B03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01363" y="4077478"/>
                <a:ext cx="4734496" cy="970383"/>
              </a:xfrm>
              <a:prstGeom prst="rect">
                <a:avLst/>
              </a:prstGeom>
              <a:blipFill>
                <a:blip r:embed="rId5"/>
                <a:stretch>
                  <a:fillRect l="-11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262752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DC2890-FA50-5DC3-EEA7-4D408A05DF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753082"/>
          </a:xfrm>
        </p:spPr>
        <p:txBody>
          <a:bodyPr>
            <a:normAutofit/>
          </a:bodyPr>
          <a:lstStyle/>
          <a:p>
            <a:r>
              <a:rPr lang="en-US" dirty="0" err="1"/>
              <a:t>Comportamento</a:t>
            </a:r>
            <a:r>
              <a:rPr lang="en-US" dirty="0"/>
              <a:t> </a:t>
            </a:r>
            <a:r>
              <a:rPr lang="en-US" dirty="0" err="1"/>
              <a:t>atteso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237863D-0814-CAFF-8576-6A67D304D4B9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914400" y="1371600"/>
                <a:ext cx="10262586" cy="4931546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dirty="0"/>
                  <a:t>Nel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ideale</a:t>
                </a:r>
                <a:r>
                  <a:rPr lang="en-US" dirty="0"/>
                  <a:t>, la </a:t>
                </a:r>
                <a:r>
                  <a:rPr lang="en-US" dirty="0" err="1"/>
                  <a:t>frequenza</a:t>
                </a:r>
                <a:r>
                  <a:rPr lang="en-US" dirty="0"/>
                  <a:t> di crossover è:</a:t>
                </a:r>
                <a:br>
                  <a:rPr lang="en-US" dirty="0"/>
                </a:br>
                <a14:m>
                  <m:oMath xmlns:m="http://schemas.openxmlformats.org/officeDocument/2006/math">
                    <m:sSubSup>
                      <m:sSubSup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  <m:rad>
                          <m:radPr>
                            <m:degHide m:val="on"/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𝐿𝐶</m:t>
                            </m:r>
                          </m:e>
                        </m:rad>
                      </m:den>
                    </m:f>
                  </m:oMath>
                </a14:m>
                <a:endParaRPr lang="en-US" sz="2000" dirty="0"/>
              </a:p>
              <a:p>
                <a:r>
                  <a:rPr lang="en-US" sz="2000" dirty="0"/>
                  <a:t>Nel </a:t>
                </a:r>
                <a:r>
                  <a:rPr lang="en-US" sz="2000" dirty="0" err="1"/>
                  <a:t>caso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reale</a:t>
                </a:r>
                <a:r>
                  <a:rPr lang="en-US" sz="2000" dirty="0"/>
                  <a:t>, </a:t>
                </a:r>
                <a:r>
                  <a:rPr lang="en-US" sz="2000" dirty="0" err="1"/>
                  <a:t>l’espressione</a:t>
                </a:r>
                <a:r>
                  <a:rPr lang="en-US" sz="2000" dirty="0"/>
                  <a:t>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en-US" sz="2000" dirty="0"/>
                  <a:t> è </a:t>
                </a:r>
                <a:r>
                  <a:rPr lang="en-US" sz="2000" dirty="0" err="1"/>
                  <a:t>più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complessa</a:t>
                </a:r>
                <a:r>
                  <a:rPr lang="en-US" sz="2000" dirty="0"/>
                  <a:t>: per </a:t>
                </a:r>
                <a:r>
                  <a:rPr lang="en-US" sz="2000" dirty="0" err="1"/>
                  <a:t>ricavarla</a:t>
                </a:r>
                <a:r>
                  <a:rPr lang="en-US" sz="2000" dirty="0"/>
                  <a:t> è </a:t>
                </a:r>
                <a:r>
                  <a:rPr lang="en-US" sz="2000" dirty="0" err="1"/>
                  <a:t>stata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usata</a:t>
                </a:r>
                <a:r>
                  <a:rPr lang="en-US" sz="2000" dirty="0"/>
                  <a:t> la </a:t>
                </a:r>
                <a:r>
                  <a:rPr lang="en-US" sz="2000" dirty="0" err="1"/>
                  <a:t>libreria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sympy</a:t>
                </a:r>
                <a:endParaRPr lang="en-US" sz="2000" dirty="0"/>
              </a:p>
              <a:p>
                <a:r>
                  <a:rPr lang="en-US" sz="2000" dirty="0"/>
                  <a:t>Lo </a:t>
                </a:r>
                <a:r>
                  <a:rPr lang="en-US" sz="2000" dirty="0" err="1"/>
                  <a:t>stesso</a:t>
                </a:r>
                <a:r>
                  <a:rPr lang="en-US" sz="2000" dirty="0"/>
                  <a:t> vale per le </a:t>
                </a:r>
                <a:r>
                  <a:rPr lang="en-US" sz="2000" dirty="0" err="1"/>
                  <a:t>ampiezze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segnali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endParaRPr lang="en-US" sz="2000" dirty="0"/>
              </a:p>
              <a:p>
                <a:r>
                  <a:rPr lang="en-US" sz="2000" dirty="0"/>
                  <a:t>Le </a:t>
                </a:r>
                <a:r>
                  <a:rPr lang="en-US" sz="2000" dirty="0" err="1"/>
                  <a:t>fasi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dei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segnali</a:t>
                </a: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sz="2000" dirty="0"/>
                  <a:t>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𝑊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nel</a:t>
                </a:r>
                <a:r>
                  <a:rPr lang="en-US" sz="2000" dirty="0"/>
                  <a:t> </a:t>
                </a:r>
                <a:r>
                  <a:rPr lang="en-US" sz="2000" dirty="0" err="1"/>
                  <a:t>caso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reale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sono</a:t>
                </a:r>
                <a:r>
                  <a:rPr lang="en-US" sz="2000" dirty="0"/>
                  <a:t>:</a:t>
                </a:r>
              </a:p>
              <a:p>
                <a:pPr marL="0" indent="0">
                  <a:buNone/>
                </a:pPr>
                <a:r>
                  <a:rPr lang="en-US" sz="2000" b="0" dirty="0">
                    <a:ea typeface="Cambria Math" panose="02040503050406030204" pitchFamily="18" charset="0"/>
                  </a:rPr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𝐶</m:t>
                            </m:r>
                            <m:sSub>
                              <m:sSubPr>
                                <m:ctrlP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r>
                  <a:rPr lang="en-US" sz="2000" dirty="0"/>
                  <a:t>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e>
                      <m:sub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</m:d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0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r>
                      <m:rPr>
                        <m:sty m:val="p"/>
                      </m:rPr>
                      <a:rPr lang="en-US" sz="200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arctan</m:t>
                    </m:r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⁡</m:t>
                    </m:r>
                    <m:d>
                      <m:d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𝜋𝜈</m:t>
                            </m:r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𝐿</m:t>
                            </m:r>
                          </m:num>
                          <m:den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den>
                        </m:f>
                      </m:e>
                    </m:d>
                  </m:oMath>
                </a14:m>
                <a:endParaRPr lang="en-US" sz="2000" dirty="0"/>
              </a:p>
              <a:p>
                <a:r>
                  <a:rPr lang="en-US" sz="2000" dirty="0"/>
                  <a:t>Le due </a:t>
                </a:r>
                <a:r>
                  <a:rPr lang="en-US" sz="2000" dirty="0" err="1"/>
                  <a:t>fasi</a:t>
                </a:r>
                <a:r>
                  <a:rPr lang="en-US" sz="2000" dirty="0"/>
                  <a:t> </a:t>
                </a:r>
                <a:r>
                  <a:rPr lang="en-US" sz="2000" dirty="0" err="1"/>
                  <a:t>sono</a:t>
                </a:r>
                <a:r>
                  <a:rPr lang="en-US" sz="2000" dirty="0"/>
                  <a:t> </a:t>
                </a:r>
                <a:r>
                  <a:rPr lang="en-US" sz="2000" dirty="0" err="1"/>
                  <a:t>opposte</a:t>
                </a:r>
                <a:r>
                  <a:rPr lang="en-US" sz="2000" dirty="0"/>
                  <a:t> </a:t>
                </a:r>
                <a:r>
                  <a:rPr lang="en-US" sz="2000" dirty="0" err="1"/>
                  <a:t>quando</a:t>
                </a:r>
                <a:r>
                  <a:rPr lang="en-US" sz="2000" dirty="0"/>
                  <a:t>:</a:t>
                </a:r>
                <a:br>
                  <a:rPr lang="en-US" sz="2000" dirty="0"/>
                </a:b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𝜋</m:t>
                        </m:r>
                      </m:den>
                    </m:f>
                    <m:rad>
                      <m:radPr>
                        <m:degHide m:val="on"/>
                        <m:ctrlPr>
                          <a:rPr lang="en-US" sz="2000" b="0" i="1" smtClean="0"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sz="2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num>
                          <m:den>
                            <m:r>
                              <a:rPr lang="en-US" sz="2000" b="0" i="1" smtClean="0">
                                <a:latin typeface="Cambria Math" panose="02040503050406030204" pitchFamily="18" charset="0"/>
                              </a:rPr>
                              <m:t>𝐶𝐿</m:t>
                            </m:r>
                            <m:sSub>
                              <m:sSubPr>
                                <m:ctrlP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𝑇</m:t>
                                </m:r>
                              </m:sub>
                            </m:sSub>
                          </m:den>
                        </m:f>
                      </m:e>
                    </m:rad>
                  </m:oMath>
                </a14:m>
                <a:endParaRPr lang="en-US" sz="2000" dirty="0"/>
              </a:p>
              <a:p>
                <a:r>
                  <a:rPr lang="en-US" sz="2000" dirty="0"/>
                  <a:t>Per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𝐿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𝑊</m:t>
                        </m:r>
                      </m:sub>
                    </m:sSub>
                    <m:r>
                      <a:rPr lang="en-US" sz="20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𝑅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𝑇</m:t>
                        </m:r>
                      </m:sub>
                    </m:sSub>
                  </m:oMath>
                </a14:m>
                <a:r>
                  <a:rPr lang="en-US" sz="2000" dirty="0"/>
                  <a:t> </a:t>
                </a:r>
                <a:r>
                  <a:rPr lang="en-US" sz="2000" dirty="0" err="1"/>
                  <a:t>si</a:t>
                </a:r>
                <a:r>
                  <a:rPr lang="en-US" sz="2000" dirty="0"/>
                  <a:t> ha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sz="2000" i="1">
                        <a:latin typeface="Cambria Math" panose="02040503050406030204" pitchFamily="18" charset="0"/>
                      </a:rPr>
                      <m:t>=</m:t>
                    </m:r>
                    <m:sSubSup>
                      <m:sSubSupPr>
                        <m:ctrlPr>
                          <a:rPr lang="en-US" sz="2000" i="1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sz="2000" i="1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</m:oMath>
                </a14:m>
                <a:endParaRPr lang="en-US" sz="2000" dirty="0"/>
              </a:p>
            </p:txBody>
          </p:sp>
        </mc:Choice>
        <mc:Fallback>
          <p:sp>
            <p:nvSpPr>
              <p:cNvPr id="4" name="Content Placeholder 3">
                <a:extLst>
                  <a:ext uri="{FF2B5EF4-FFF2-40B4-BE49-F238E27FC236}">
                    <a16:creationId xmlns:a16="http://schemas.microsoft.com/office/drawing/2014/main" id="{E237863D-0814-CAFF-8576-6A67D304D4B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914400" y="1371600"/>
                <a:ext cx="10262586" cy="4931546"/>
              </a:xfrm>
              <a:blipFill>
                <a:blip r:embed="rId2"/>
                <a:stretch>
                  <a:fillRect l="-1010" t="-22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5849670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36F60-3CF8-CB3C-5309-BD63270DB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782" y="0"/>
            <a:ext cx="4498435" cy="68649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preliminare</a:t>
            </a:r>
            <a:endParaRPr lang="en-US" dirty="0"/>
          </a:p>
        </p:txBody>
      </p:sp>
      <p:pic>
        <p:nvPicPr>
          <p:cNvPr id="8" name="Picture 7" descr="Chart, histogram&#10;&#10;Description automatically generated">
            <a:extLst>
              <a:ext uri="{FF2B5EF4-FFF2-40B4-BE49-F238E27FC236}">
                <a16:creationId xmlns:a16="http://schemas.microsoft.com/office/drawing/2014/main" id="{94B491A7-55AD-CC63-5C66-8FE2512AAF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4178" y="686499"/>
            <a:ext cx="3605042" cy="2954648"/>
          </a:xfrm>
          <a:prstGeom prst="rect">
            <a:avLst/>
          </a:prstGeom>
        </p:spPr>
      </p:pic>
      <p:pic>
        <p:nvPicPr>
          <p:cNvPr id="10" name="Picture 9" descr="Chart, line chart&#10;&#10;Description automatically generated">
            <a:extLst>
              <a:ext uri="{FF2B5EF4-FFF2-40B4-BE49-F238E27FC236}">
                <a16:creationId xmlns:a16="http://schemas.microsoft.com/office/drawing/2014/main" id="{10917807-5AA7-6B7D-FEF5-FD94789A43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9598" y="686499"/>
            <a:ext cx="3605042" cy="2954648"/>
          </a:xfrm>
          <a:prstGeom prst="rect">
            <a:avLst/>
          </a:prstGeom>
        </p:spPr>
      </p:pic>
      <p:pic>
        <p:nvPicPr>
          <p:cNvPr id="12" name="Picture 11" descr="Chart, line chart&#10;&#10;Description automatically generated">
            <a:extLst>
              <a:ext uri="{FF2B5EF4-FFF2-40B4-BE49-F238E27FC236}">
                <a16:creationId xmlns:a16="http://schemas.microsoft.com/office/drawing/2014/main" id="{0E97A972-9EC3-6BB1-217F-9F2044F4B0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9597" y="3641147"/>
            <a:ext cx="3605043" cy="2954648"/>
          </a:xfrm>
          <a:prstGeom prst="rect">
            <a:avLst/>
          </a:prstGeom>
        </p:spPr>
      </p:pic>
      <p:pic>
        <p:nvPicPr>
          <p:cNvPr id="14" name="Picture 13" descr="Chart, line chart&#10;&#10;Description automatically generated">
            <a:extLst>
              <a:ext uri="{FF2B5EF4-FFF2-40B4-BE49-F238E27FC236}">
                <a16:creationId xmlns:a16="http://schemas.microsoft.com/office/drawing/2014/main" id="{E32B7FFE-30B8-3EDF-2CF2-B6F8D0EBA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4178" y="3641147"/>
            <a:ext cx="3605042" cy="2954648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95309-0604-5327-0181-237207210519}"/>
                  </a:ext>
                </a:extLst>
              </p:cNvPr>
              <p:cNvSpPr txBox="1"/>
              <p:nvPr/>
            </p:nvSpPr>
            <p:spPr>
              <a:xfrm>
                <a:off x="4713405" y="6472364"/>
                <a:ext cx="251238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Incertezza: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𝑉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=1.2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6EB95309-0604-5327-0181-23720721051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13405" y="6472364"/>
                <a:ext cx="2512381" cy="369332"/>
              </a:xfrm>
              <a:prstGeom prst="rect">
                <a:avLst/>
              </a:prstGeom>
              <a:blipFill>
                <a:blip r:embed="rId6"/>
                <a:stretch>
                  <a:fillRect l="-1942" t="-10000" b="-2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874155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03DB9-215F-B9DD-77A7-63CCB98F03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387880"/>
            <a:ext cx="9905998" cy="766399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qualitativa</a:t>
            </a:r>
            <a:r>
              <a:rPr lang="en-US" dirty="0"/>
              <a:t> </a:t>
            </a:r>
            <a:r>
              <a:rPr lang="en-US" dirty="0" err="1"/>
              <a:t>ampiezza</a:t>
            </a:r>
            <a:endParaRPr lang="en-US" dirty="0"/>
          </a:p>
        </p:txBody>
      </p:sp>
      <p:pic>
        <p:nvPicPr>
          <p:cNvPr id="6" name="Picture 5" descr="Chart, line chart&#10;&#10;Description automatically generated">
            <a:extLst>
              <a:ext uri="{FF2B5EF4-FFF2-40B4-BE49-F238E27FC236}">
                <a16:creationId xmlns:a16="http://schemas.microsoft.com/office/drawing/2014/main" id="{2B9CEFC0-6359-DA23-DEBC-8B7FE01451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1553346"/>
            <a:ext cx="4582293" cy="3751307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C9BCBA96-528C-D894-DA14-EAAD7B34DE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553346"/>
            <a:ext cx="4598122" cy="375130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29E2-5EF0-AFF3-863C-6A33A7748E13}"/>
                  </a:ext>
                </a:extLst>
              </p:cNvPr>
              <p:cNvSpPr txBox="1"/>
              <p:nvPr/>
            </p:nvSpPr>
            <p:spPr>
              <a:xfrm>
                <a:off x="1482571" y="5519054"/>
                <a:ext cx="524670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Incertezza: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𝐴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=0.2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𝑚𝑉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C80829E2-5EF0-AFF3-863C-6A33A7748E1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82571" y="5519054"/>
                <a:ext cx="5246703" cy="369332"/>
              </a:xfrm>
              <a:prstGeom prst="rect">
                <a:avLst/>
              </a:prstGeom>
              <a:blipFill>
                <a:blip r:embed="rId4"/>
                <a:stretch>
                  <a:fillRect l="-92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038873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8B4FC-554D-62D9-0948-006D14E0BF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0" y="158358"/>
            <a:ext cx="9905998" cy="872931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ampiezza</a:t>
            </a:r>
            <a:r>
              <a:rPr lang="en-US" dirty="0"/>
              <a:t> e crossover</a:t>
            </a:r>
          </a:p>
        </p:txBody>
      </p:sp>
      <p:pic>
        <p:nvPicPr>
          <p:cNvPr id="6" name="Content Placeholder 5" descr="Chart, line chart&#10;&#10;Description automatically generated">
            <a:extLst>
              <a:ext uri="{FF2B5EF4-FFF2-40B4-BE49-F238E27FC236}">
                <a16:creationId xmlns:a16="http://schemas.microsoft.com/office/drawing/2014/main" id="{E5A408F3-B608-ECC5-EFD9-93AAF3DA27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555026" y="1290734"/>
            <a:ext cx="5691759" cy="4643535"/>
          </a:xfr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5626A-3CE2-20DD-3C9E-972F561F2002}"/>
                  </a:ext>
                </a:extLst>
              </p:cNvPr>
              <p:cNvSpPr txBox="1"/>
              <p:nvPr/>
            </p:nvSpPr>
            <p:spPr>
              <a:xfrm>
                <a:off x="6583756" y="1031289"/>
                <a:ext cx="4689234" cy="8358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Fit </a:t>
                </a:r>
                <a:r>
                  <a:rPr lang="en-US" sz="2000" b="1" dirty="0" err="1"/>
                  <a:t>ampiezze</a:t>
                </a:r>
                <a:r>
                  <a:rPr lang="en-US" dirty="0"/>
                  <a:t> (42 </a:t>
                </a:r>
                <a:r>
                  <a:rPr lang="en-US" dirty="0" err="1"/>
                  <a:t>dof</a:t>
                </a:r>
                <a:r>
                  <a:rPr lang="en-US" dirty="0"/>
                  <a:t>):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7</m:t>
                    </m:r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0.5</m:t>
                    </m:r>
                  </m:oMath>
                </a14:m>
                <a:endParaRPr lang="en-US" b="0" dirty="0"/>
              </a:p>
            </p:txBody>
          </p:sp>
        </mc:Choice>
        <mc:Fallback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2D05626A-3CE2-20DD-3C9E-972F561F20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83756" y="1031289"/>
                <a:ext cx="4689234" cy="835806"/>
              </a:xfrm>
              <a:prstGeom prst="rect">
                <a:avLst/>
              </a:prstGeom>
              <a:blipFill>
                <a:blip r:embed="rId3"/>
                <a:stretch>
                  <a:fillRect l="-1300" t="-3650" b="-14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AA25BC-E257-BD71-5386-68A5FE9351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4682474"/>
                  </p:ext>
                </p:extLst>
              </p:nvPr>
            </p:nvGraphicFramePr>
            <p:xfrm>
              <a:off x="6583755" y="2005506"/>
              <a:ext cx="4689235" cy="225449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09722">
                      <a:extLst>
                        <a:ext uri="{9D8B030D-6E8A-4147-A177-3AD203B41FA5}">
                          <a16:colId xmlns:a16="http://schemas.microsoft.com/office/drawing/2014/main" val="2389082626"/>
                        </a:ext>
                      </a:extLst>
                    </a:gridCol>
                    <a:gridCol w="1930422">
                      <a:extLst>
                        <a:ext uri="{9D8B030D-6E8A-4147-A177-3AD203B41FA5}">
                          <a16:colId xmlns:a16="http://schemas.microsoft.com/office/drawing/2014/main" val="3143767447"/>
                        </a:ext>
                      </a:extLst>
                    </a:gridCol>
                    <a:gridCol w="2049091">
                      <a:extLst>
                        <a:ext uri="{9D8B030D-6E8A-4147-A177-3AD203B41FA5}">
                          <a16:colId xmlns:a16="http://schemas.microsoft.com/office/drawing/2014/main" val="1670424347"/>
                        </a:ext>
                      </a:extLst>
                    </a:gridCol>
                  </a:tblGrid>
                  <a:tr h="450898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Tweeter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Woofer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549130407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(70.4 ± 0.4) </a:t>
                          </a:r>
                          <a:r>
                            <a:rPr lang="en-US" sz="2000" dirty="0" err="1"/>
                            <a:t>nF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(63 ± 2) </a:t>
                          </a:r>
                          <a:r>
                            <a:rPr lang="en-US" sz="2000" dirty="0" err="1"/>
                            <a:t>nF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923802120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(250 ± 10) </a:t>
                          </a:r>
                          <a:r>
                            <a:rPr lang="en-US" sz="2000" dirty="0" err="1"/>
                            <a:t>mH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(56.5 ± 1.0) </a:t>
                          </a:r>
                          <a:r>
                            <a:rPr lang="en-US" sz="2000" dirty="0" err="1"/>
                            <a:t>mH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29281544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𝐿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1.85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0.12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125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11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662102302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sz="200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𝑅</m:t>
                                    </m:r>
                                  </m:e>
                                  <m:sub>
                                    <m:r>
                                      <a:rPr lang="en-US" sz="2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𝑖𝑛𝑡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178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10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181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16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976110211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8" name="Table 5">
                <a:extLst>
                  <a:ext uri="{FF2B5EF4-FFF2-40B4-BE49-F238E27FC236}">
                    <a16:creationId xmlns:a16="http://schemas.microsoft.com/office/drawing/2014/main" id="{2BAA25BC-E257-BD71-5386-68A5FE93517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3084682474"/>
                  </p:ext>
                </p:extLst>
              </p:nvPr>
            </p:nvGraphicFramePr>
            <p:xfrm>
              <a:off x="6583755" y="2005506"/>
              <a:ext cx="4689235" cy="2254490"/>
            </p:xfrm>
            <a:graphic>
              <a:graphicData uri="http://schemas.openxmlformats.org/drawingml/2006/table">
                <a:tbl>
                  <a:tblPr firstRow="1" bandRow="1">
                    <a:tableStyleId>{9D7B26C5-4107-4FEC-AEDC-1716B250A1EF}</a:tableStyleId>
                  </a:tblPr>
                  <a:tblGrid>
                    <a:gridCol w="709722">
                      <a:extLst>
                        <a:ext uri="{9D8B030D-6E8A-4147-A177-3AD203B41FA5}">
                          <a16:colId xmlns:a16="http://schemas.microsoft.com/office/drawing/2014/main" val="2389082626"/>
                        </a:ext>
                      </a:extLst>
                    </a:gridCol>
                    <a:gridCol w="1930422">
                      <a:extLst>
                        <a:ext uri="{9D8B030D-6E8A-4147-A177-3AD203B41FA5}">
                          <a16:colId xmlns:a16="http://schemas.microsoft.com/office/drawing/2014/main" val="3143767447"/>
                        </a:ext>
                      </a:extLst>
                    </a:gridCol>
                    <a:gridCol w="2049091">
                      <a:extLst>
                        <a:ext uri="{9D8B030D-6E8A-4147-A177-3AD203B41FA5}">
                          <a16:colId xmlns:a16="http://schemas.microsoft.com/office/drawing/2014/main" val="1670424347"/>
                        </a:ext>
                      </a:extLst>
                    </a:gridCol>
                  </a:tblGrid>
                  <a:tr h="450898">
                    <a:tc>
                      <a:txBody>
                        <a:bodyPr/>
                        <a:lstStyle/>
                        <a:p>
                          <a:pPr algn="ctr"/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Tweeter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Woofer</a:t>
                          </a:r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2549130407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C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(70.4 ± 0.4) </a:t>
                          </a:r>
                          <a:r>
                            <a:rPr lang="en-US" sz="2000" dirty="0" err="1"/>
                            <a:t>nF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(63 ± 2) </a:t>
                          </a:r>
                          <a:r>
                            <a:rPr lang="en-US" sz="2000" dirty="0" err="1"/>
                            <a:t>nF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923802120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/>
                            <a:t>L</a:t>
                          </a:r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(250 ± 10) </a:t>
                          </a:r>
                          <a:r>
                            <a:rPr lang="en-US" sz="2000" dirty="0" err="1"/>
                            <a:t>mH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US" sz="2000" dirty="0"/>
                            <a:t>(56.5 ± 1.0) </a:t>
                          </a:r>
                          <a:r>
                            <a:rPr lang="en-US" sz="2000" dirty="0" err="1"/>
                            <a:t>mH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29281544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306757" r="-558974" b="-1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1.85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0.12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125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11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662102302"/>
                      </a:ext>
                    </a:extLst>
                  </a:tr>
                  <a:tr h="450898"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 marL="102477" marR="102477" marT="51238" marB="51238">
                        <a:blipFill>
                          <a:blip r:embed="rId4"/>
                          <a:stretch>
                            <a:fillRect t="-406757" r="-558974" b="-13514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178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10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l-GR" sz="2000" dirty="0"/>
                            <a:t>(</a:t>
                          </a:r>
                          <a:r>
                            <a:rPr lang="en-US" sz="2000" dirty="0"/>
                            <a:t>181</a:t>
                          </a:r>
                          <a:r>
                            <a:rPr lang="el-GR" sz="2000" dirty="0"/>
                            <a:t> ± </a:t>
                          </a:r>
                          <a:r>
                            <a:rPr lang="en-US" sz="2000" dirty="0"/>
                            <a:t>16</a:t>
                          </a:r>
                          <a:r>
                            <a:rPr lang="el-GR" sz="2000" dirty="0"/>
                            <a:t>) Ω</a:t>
                          </a:r>
                          <a:endParaRPr lang="en-US" sz="2000" dirty="0"/>
                        </a:p>
                      </a:txBody>
                      <a:tcPr marL="102477" marR="102477" marT="51238" marB="51238"/>
                    </a:tc>
                    <a:extLst>
                      <a:ext uri="{0D108BD9-81ED-4DB2-BD59-A6C34878D82A}">
                        <a16:rowId xmlns:a16="http://schemas.microsoft.com/office/drawing/2014/main" val="1976110211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A98AA-A980-CDD8-673C-8FCB0B22B0AF}"/>
                  </a:ext>
                </a:extLst>
              </p:cNvPr>
              <p:cNvSpPr txBox="1"/>
              <p:nvPr/>
            </p:nvSpPr>
            <p:spPr>
              <a:xfrm>
                <a:off x="6574877" y="4398407"/>
                <a:ext cx="4689234" cy="16019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Crossover: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</a:t>
                </a:r>
                <a:r>
                  <a:rPr lang="en-US" dirty="0" err="1"/>
                  <a:t>Misura</a:t>
                </a:r>
                <a:r>
                  <a:rPr lang="en-US" dirty="0"/>
                  <a:t>: 		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1813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±45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</a:t>
                </a:r>
                <a:r>
                  <a:rPr lang="en-US" dirty="0" err="1"/>
                  <a:t>Previsione</a:t>
                </a:r>
                <a:r>
                  <a:rPr lang="en-US" dirty="0"/>
                  <a:t> </a:t>
                </a:r>
                <a:r>
                  <a:rPr lang="en-US" dirty="0" err="1"/>
                  <a:t>teorica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1905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14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 err="1"/>
                  <a:t>Compatibili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un </a:t>
                </a:r>
                <a:r>
                  <a:rPr lang="en-US" dirty="0" err="1"/>
                  <a:t>fattore</a:t>
                </a:r>
                <a:r>
                  <a:rPr lang="en-US" dirty="0"/>
                  <a:t> di </a:t>
                </a:r>
                <a:r>
                  <a:rPr lang="en-US" dirty="0" err="1"/>
                  <a:t>copertura</a:t>
                </a:r>
                <a:r>
                  <a:rPr lang="en-US" dirty="0"/>
                  <a:t> k = 2</a:t>
                </a:r>
                <a:endParaRPr lang="en-US" b="0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6DDA98AA-A980-CDD8-673C-8FCB0B22B0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574877" y="4398407"/>
                <a:ext cx="4689234" cy="1601977"/>
              </a:xfrm>
              <a:prstGeom prst="rect">
                <a:avLst/>
              </a:prstGeom>
              <a:blipFill>
                <a:blip r:embed="rId5"/>
                <a:stretch>
                  <a:fillRect l="-1430" t="-2290" b="-57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68110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BBFB9-F45C-8C95-7CAC-409818B29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122092"/>
            <a:ext cx="9905998" cy="818704"/>
          </a:xfrm>
        </p:spPr>
        <p:txBody>
          <a:bodyPr/>
          <a:lstStyle/>
          <a:p>
            <a:r>
              <a:rPr lang="en-US" dirty="0" err="1"/>
              <a:t>Analisi</a:t>
            </a:r>
            <a:r>
              <a:rPr lang="en-US" dirty="0"/>
              <a:t> </a:t>
            </a:r>
            <a:r>
              <a:rPr lang="en-US" dirty="0" err="1"/>
              <a:t>fase</a:t>
            </a:r>
            <a:endParaRPr lang="en-US" dirty="0"/>
          </a:p>
        </p:txBody>
      </p:sp>
      <p:pic>
        <p:nvPicPr>
          <p:cNvPr id="6" name="Picture 5" descr="Chart&#10;&#10;Description automatically generated with medium confidence">
            <a:extLst>
              <a:ext uri="{FF2B5EF4-FFF2-40B4-BE49-F238E27FC236}">
                <a16:creationId xmlns:a16="http://schemas.microsoft.com/office/drawing/2014/main" id="{B5F24CC6-7831-C008-76B6-678D7D4E9A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82745" y="221339"/>
            <a:ext cx="4202820" cy="3359421"/>
          </a:xfrm>
          <a:prstGeom prst="rect">
            <a:avLst/>
          </a:prstGeom>
        </p:spPr>
      </p:pic>
      <p:pic>
        <p:nvPicPr>
          <p:cNvPr id="8" name="Picture 7" descr="Chart, line chart&#10;&#10;Description automatically generated">
            <a:extLst>
              <a:ext uri="{FF2B5EF4-FFF2-40B4-BE49-F238E27FC236}">
                <a16:creationId xmlns:a16="http://schemas.microsoft.com/office/drawing/2014/main" id="{DB35F76C-F1B0-0274-53F5-C12628A087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3001" y="3204687"/>
            <a:ext cx="4117772" cy="3359421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5FB771-B352-87FF-C49C-34383B205035}"/>
                  </a:ext>
                </a:extLst>
              </p:cNvPr>
              <p:cNvSpPr txBox="1"/>
              <p:nvPr/>
            </p:nvSpPr>
            <p:spPr>
              <a:xfrm>
                <a:off x="1290237" y="789876"/>
                <a:ext cx="4202820" cy="80502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 dirty="0"/>
                  <a:t>Fit </a:t>
                </a:r>
                <a:r>
                  <a:rPr lang="en-US" b="1" dirty="0" err="1"/>
                  <a:t>fase</a:t>
                </a:r>
                <a:r>
                  <a:rPr lang="en-US" b="1" dirty="0"/>
                  <a:t> </a:t>
                </a:r>
                <a:r>
                  <a:rPr lang="en-US" dirty="0"/>
                  <a:t>(45 </a:t>
                </a:r>
                <a:r>
                  <a:rPr lang="en-US" dirty="0" err="1"/>
                  <a:t>dof</a:t>
                </a:r>
                <a:r>
                  <a:rPr lang="en-US" dirty="0"/>
                  <a:t>):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dirty="0">
                    <a:solidFill>
                      <a:schemeClr val="tx1"/>
                    </a:solidFill>
                  </a:rPr>
                  <a:t>		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𝑇</m:t>
                            </m:r>
                          </m:sub>
                          <m:sup>
                            <m:r>
                              <a:rPr lang="en-US" b="0" i="1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1.5</m:t>
                    </m:r>
                  </m:oMath>
                </a14:m>
                <a:r>
                  <a:rPr lang="en-US" dirty="0"/>
                  <a:t>		 </a:t>
                </a:r>
                <a14:m>
                  <m:oMath xmlns:m="http://schemas.openxmlformats.org/officeDocument/2006/math">
                    <m:acc>
                      <m:accPr>
                        <m:chr m:val="̃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Sup>
                          <m:sSub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𝜒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𝑊</m:t>
                            </m:r>
                          </m:sub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acc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≅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.2</m:t>
                    </m:r>
                  </m:oMath>
                </a14:m>
                <a:endParaRPr lang="en-US" b="1" dirty="0"/>
              </a:p>
            </p:txBody>
          </p:sp>
        </mc:Choice>
        <mc:Fallback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15FB771-B352-87FF-C49C-34383B2050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0237" y="789876"/>
                <a:ext cx="4202820" cy="805029"/>
              </a:xfrm>
              <a:prstGeom prst="rect">
                <a:avLst/>
              </a:prstGeom>
              <a:blipFill>
                <a:blip r:embed="rId4"/>
                <a:stretch>
                  <a:fillRect l="-1306" t="-4545" b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41F1246D-AAE5-C6BE-F135-B71CC4B321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0534472"/>
              </p:ext>
            </p:extLst>
          </p:nvPr>
        </p:nvGraphicFramePr>
        <p:xfrm>
          <a:off x="1143001" y="1723449"/>
          <a:ext cx="4933010" cy="1352694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746618">
                  <a:extLst>
                    <a:ext uri="{9D8B030D-6E8A-4147-A177-3AD203B41FA5}">
                      <a16:colId xmlns:a16="http://schemas.microsoft.com/office/drawing/2014/main" val="2389082626"/>
                    </a:ext>
                  </a:extLst>
                </a:gridCol>
                <a:gridCol w="2030777">
                  <a:extLst>
                    <a:ext uri="{9D8B030D-6E8A-4147-A177-3AD203B41FA5}">
                      <a16:colId xmlns:a16="http://schemas.microsoft.com/office/drawing/2014/main" val="3143767447"/>
                    </a:ext>
                  </a:extLst>
                </a:gridCol>
                <a:gridCol w="2155615">
                  <a:extLst>
                    <a:ext uri="{9D8B030D-6E8A-4147-A177-3AD203B41FA5}">
                      <a16:colId xmlns:a16="http://schemas.microsoft.com/office/drawing/2014/main" val="1670424347"/>
                    </a:ext>
                  </a:extLst>
                </a:gridCol>
              </a:tblGrid>
              <a:tr h="450898">
                <a:tc>
                  <a:txBody>
                    <a:bodyPr/>
                    <a:lstStyle/>
                    <a:p>
                      <a:pPr algn="ctr"/>
                      <a:endParaRPr lang="en-US" sz="2000" dirty="0"/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Tweeter</a:t>
                      </a:r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Woofer</a:t>
                      </a:r>
                    </a:p>
                  </a:txBody>
                  <a:tcPr marL="102477" marR="102477" marT="51238" marB="51238"/>
                </a:tc>
                <a:extLst>
                  <a:ext uri="{0D108BD9-81ED-4DB2-BD59-A6C34878D82A}">
                    <a16:rowId xmlns:a16="http://schemas.microsoft.com/office/drawing/2014/main" val="2549130407"/>
                  </a:ext>
                </a:extLst>
              </a:tr>
              <a:tr h="450898"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C</a:t>
                      </a:r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(58.8 ± 0.2) </a:t>
                      </a:r>
                      <a:r>
                        <a:rPr lang="en-US" sz="2000" dirty="0" err="1"/>
                        <a:t>nF</a:t>
                      </a:r>
                      <a:endParaRPr lang="en-US" sz="2000" dirty="0"/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(20.0 ± 0.5) </a:t>
                      </a:r>
                      <a:r>
                        <a:rPr lang="en-US" sz="2000" dirty="0" err="1"/>
                        <a:t>nF</a:t>
                      </a:r>
                      <a:endParaRPr lang="en-US" sz="2000" dirty="0"/>
                    </a:p>
                  </a:txBody>
                  <a:tcPr marL="102477" marR="102477" marT="51238" marB="51238"/>
                </a:tc>
                <a:extLst>
                  <a:ext uri="{0D108BD9-81ED-4DB2-BD59-A6C34878D82A}">
                    <a16:rowId xmlns:a16="http://schemas.microsoft.com/office/drawing/2014/main" val="923802120"/>
                  </a:ext>
                </a:extLst>
              </a:tr>
              <a:tr h="450898">
                <a:tc>
                  <a:txBody>
                    <a:bodyPr/>
                    <a:lstStyle/>
                    <a:p>
                      <a:pPr algn="ctr"/>
                      <a:r>
                        <a:rPr lang="en-US" sz="2000"/>
                        <a:t>L</a:t>
                      </a:r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(102 ± 2) </a:t>
                      </a:r>
                      <a:r>
                        <a:rPr lang="en-US" sz="2000" dirty="0" err="1"/>
                        <a:t>mH</a:t>
                      </a:r>
                      <a:endParaRPr lang="en-US" sz="2000" dirty="0"/>
                    </a:p>
                  </a:txBody>
                  <a:tcPr marL="102477" marR="102477" marT="51238" marB="51238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(52.54 ± 0.06) </a:t>
                      </a:r>
                      <a:r>
                        <a:rPr lang="en-US" sz="2000" dirty="0" err="1"/>
                        <a:t>mH</a:t>
                      </a:r>
                      <a:endParaRPr lang="en-US" sz="2000" dirty="0"/>
                    </a:p>
                  </a:txBody>
                  <a:tcPr marL="102477" marR="102477" marT="51238" marB="51238"/>
                </a:tc>
                <a:extLst>
                  <a:ext uri="{0D108BD9-81ED-4DB2-BD59-A6C34878D82A}">
                    <a16:rowId xmlns:a16="http://schemas.microsoft.com/office/drawing/2014/main" val="12928154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4D9BE3-872C-843E-DFA7-AD9671011145}"/>
                  </a:ext>
                </a:extLst>
              </p:cNvPr>
              <p:cNvSpPr txBox="1"/>
              <p:nvPr/>
            </p:nvSpPr>
            <p:spPr>
              <a:xfrm>
                <a:off x="6000202" y="3519778"/>
                <a:ext cx="5048797" cy="333822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b="1" dirty="0"/>
                  <a:t>Crossover:</a:t>
                </a:r>
                <a:endParaRPr lang="en-US" dirty="0">
                  <a:solidFill>
                    <a:schemeClr val="tx1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</a:t>
                </a:r>
                <a:r>
                  <a:rPr lang="en-US" dirty="0" err="1"/>
                  <a:t>Misura</a:t>
                </a:r>
                <a:r>
                  <a:rPr lang="en-US" dirty="0"/>
                  <a:t>: 		    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2855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±10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/>
              </a:p>
              <a:p>
                <a:pPr>
                  <a:lnSpc>
                    <a:spcPct val="150000"/>
                  </a:lnSpc>
                </a:pPr>
                <a:r>
                  <a:rPr lang="en-US" dirty="0"/>
                  <a:t>	</a:t>
                </a:r>
                <a:r>
                  <a:rPr lang="en-US" dirty="0" err="1"/>
                  <a:t>Previsione</a:t>
                </a:r>
                <a:r>
                  <a:rPr lang="en-US" dirty="0"/>
                  <a:t> </a:t>
                </a:r>
                <a:r>
                  <a:rPr lang="en-US" dirty="0" err="1"/>
                  <a:t>teorica</a:t>
                </a:r>
                <a:r>
                  <a:rPr lang="en-US" dirty="0"/>
                  <a:t>: 	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𝜈</m:t>
                            </m:r>
                          </m:e>
                        </m:acc>
                      </m:e>
                      <m:sub>
                        <m:r>
                          <a:rPr lang="en-US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𝜙</m:t>
                        </m:r>
                      </m:sub>
                    </m:sSub>
                    <m:r>
                      <a:rPr lang="en-US" b="0" i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0" smtClean="0">
                            <a:latin typeface="Cambria Math" panose="02040503050406030204" pitchFamily="18" charset="0"/>
                          </a:rPr>
                          <m:t>2780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±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20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𝐻𝑧</m:t>
                    </m:r>
                  </m:oMath>
                </a14:m>
                <a:endParaRPr lang="en-US" b="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 err="1"/>
                  <a:t>Compatibili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un </a:t>
                </a:r>
                <a:r>
                  <a:rPr lang="en-US" dirty="0" err="1"/>
                  <a:t>fattore</a:t>
                </a:r>
                <a:r>
                  <a:rPr lang="en-US" dirty="0"/>
                  <a:t> di </a:t>
                </a:r>
                <a:r>
                  <a:rPr lang="en-US" dirty="0" err="1"/>
                  <a:t>copertura</a:t>
                </a:r>
                <a:r>
                  <a:rPr lang="en-US" dirty="0"/>
                  <a:t> k = 3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en-US" dirty="0"/>
                  <a:t>Scalando </a:t>
                </a:r>
                <a:r>
                  <a:rPr lang="en-US" dirty="0" err="1"/>
                  <a:t>l’ampiezza</a:t>
                </a:r>
                <a:r>
                  <a:rPr lang="en-US" dirty="0"/>
                  <a:t> del woofer di un </a:t>
                </a:r>
                <a:r>
                  <a:rPr lang="en-US" dirty="0" err="1"/>
                  <a:t>fattore</a:t>
                </a:r>
                <a:r>
                  <a:rPr lang="en-US" dirty="0"/>
                  <a:t> </a:t>
                </a:r>
                <a14:m>
                  <m:oMath xmlns:m="http://schemas.openxmlformats.org/officeDocument/2006/math">
                    <m:f>
                      <m:fPr>
                        <m:type m:val="lin"/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d>
                          <m:d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𝐿</m:t>
                                </m:r>
                              </m:sub>
                            </m:s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𝑊</m:t>
                                </m:r>
                              </m:sub>
                            </m:sSub>
                          </m:e>
                        </m:d>
                      </m:num>
                      <m:den>
                        <m:sSub>
                          <m:sSubPr>
                            <m:ctrlPr>
                              <a:rPr lang="en-US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𝑅</m:t>
                            </m:r>
                          </m:e>
                          <m:sub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𝑊</m:t>
                            </m:r>
                          </m:sub>
                        </m:sSub>
                      </m:den>
                    </m:f>
                  </m:oMath>
                </a14:m>
                <a:r>
                  <a:rPr lang="en-US" dirty="0"/>
                  <a:t>, </a:t>
                </a:r>
                <a:r>
                  <a:rPr lang="en-US" dirty="0" err="1"/>
                  <a:t>l’intersezione</a:t>
                </a:r>
                <a:r>
                  <a:rPr lang="en-US" dirty="0"/>
                  <a:t> col tweeter </a:t>
                </a:r>
                <a:r>
                  <a:rPr lang="en-US" dirty="0" err="1"/>
                  <a:t>si</a:t>
                </a:r>
                <a:r>
                  <a:rPr lang="en-US" dirty="0"/>
                  <a:t> ha per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𝜈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′</m:t>
                        </m:r>
                      </m:sup>
                    </m:sSub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2.7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±0.3</m:t>
                        </m:r>
                      </m:e>
                    </m:d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𝑘𝐻𝑧</m:t>
                    </m:r>
                  </m:oMath>
                </a14:m>
                <a:endParaRPr lang="en-US" dirty="0"/>
              </a:p>
              <a:p>
                <a:pPr>
                  <a:lnSpc>
                    <a:spcPct val="150000"/>
                  </a:lnSpc>
                </a:pPr>
                <a:endParaRPr lang="en-US" b="0" dirty="0"/>
              </a:p>
            </p:txBody>
          </p:sp>
        </mc:Choice>
        <mc:Fallback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B24D9BE3-872C-843E-DFA7-AD967101114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00202" y="3519778"/>
                <a:ext cx="5048797" cy="3338222"/>
              </a:xfrm>
              <a:prstGeom prst="rect">
                <a:avLst/>
              </a:prstGeom>
              <a:blipFill>
                <a:blip r:embed="rId5"/>
                <a:stretch>
                  <a:fillRect l="-1208" t="-91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E4C60B-65CB-B9F9-73DE-00AA79318B4E}"/>
                  </a:ext>
                </a:extLst>
              </p:cNvPr>
              <p:cNvSpPr txBox="1"/>
              <p:nvPr/>
            </p:nvSpPr>
            <p:spPr>
              <a:xfrm>
                <a:off x="1080124" y="6488668"/>
                <a:ext cx="424352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Incertezza: </a:t>
                </a: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𝛿𝜙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=0.05</m:t>
                    </m:r>
                  </m:oMath>
                </a14:m>
                <a:r>
                  <a:rPr lang="en-US" dirty="0"/>
                  <a:t>°</a:t>
                </a:r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8E4C60B-65CB-B9F9-73DE-00AA79318B4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0124" y="6488668"/>
                <a:ext cx="4243526" cy="369332"/>
              </a:xfrm>
              <a:prstGeom prst="rect">
                <a:avLst/>
              </a:prstGeom>
              <a:blipFill>
                <a:blip r:embed="rId6"/>
                <a:stretch>
                  <a:fillRect l="-1149" t="-8197" b="-245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056059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DB3E3F-C94E-3635-75B4-535080DD06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3001" y="256974"/>
            <a:ext cx="9905998" cy="809826"/>
          </a:xfrm>
        </p:spPr>
        <p:txBody>
          <a:bodyPr/>
          <a:lstStyle/>
          <a:p>
            <a:r>
              <a:rPr lang="en-US" dirty="0" err="1"/>
              <a:t>conclusioni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4A72D25-6BE4-6460-35E9-531F0AED6771}"/>
                  </a:ext>
                </a:extLst>
              </p:cNvPr>
              <p:cNvSpPr>
                <a:spLocks noGrp="1"/>
              </p:cNvSpPr>
              <p:nvPr>
                <p:ph sz="half" idx="1"/>
              </p:nvPr>
            </p:nvSpPr>
            <p:spPr>
              <a:xfrm>
                <a:off x="1143001" y="1066800"/>
                <a:ext cx="9905998" cy="4783584"/>
              </a:xfrm>
            </p:spPr>
            <p:txBody>
              <a:bodyPr>
                <a:normAutofit fontScale="85000" lnSpcReduction="20000"/>
              </a:bodyPr>
              <a:lstStyle/>
              <a:p>
                <a:pPr marL="0" indent="0">
                  <a:buNone/>
                </a:pPr>
                <a:r>
                  <a:rPr lang="en-US" b="1" dirty="0" err="1"/>
                  <a:t>Comportamento</a:t>
                </a:r>
                <a:r>
                  <a:rPr lang="en-US" b="1" dirty="0"/>
                  <a:t> del </a:t>
                </a:r>
                <a:r>
                  <a:rPr lang="en-US" b="1" dirty="0" err="1"/>
                  <a:t>circuito</a:t>
                </a:r>
                <a:endParaRPr lang="en-US" b="1" dirty="0"/>
              </a:p>
              <a:p>
                <a:r>
                  <a:rPr lang="en-US" dirty="0" err="1"/>
                  <a:t>Qualitativamente</a:t>
                </a:r>
                <a:r>
                  <a:rPr lang="en-US" dirty="0"/>
                  <a:t> è </a:t>
                </a:r>
                <a:r>
                  <a:rPr lang="en-US" dirty="0" err="1"/>
                  <a:t>verificato</a:t>
                </a:r>
                <a:r>
                  <a:rPr lang="en-US" dirty="0"/>
                  <a:t> il </a:t>
                </a:r>
                <a:r>
                  <a:rPr lang="en-US" dirty="0" err="1"/>
                  <a:t>comportamento</a:t>
                </a:r>
                <a:r>
                  <a:rPr lang="en-US" dirty="0"/>
                  <a:t> del </a:t>
                </a:r>
                <a:r>
                  <a:rPr lang="en-US" dirty="0" err="1"/>
                  <a:t>filtro</a:t>
                </a:r>
                <a:r>
                  <a:rPr lang="en-US" dirty="0"/>
                  <a:t> crossover</a:t>
                </a:r>
              </a:p>
              <a:p>
                <a:r>
                  <a:rPr lang="en-US" dirty="0" err="1"/>
                  <a:t>Gli</a:t>
                </a:r>
                <a:r>
                  <a:rPr lang="en-US" dirty="0"/>
                  <a:t> </a:t>
                </a:r>
                <a:r>
                  <a:rPr lang="en-US" dirty="0" err="1"/>
                  <a:t>andamenti</a:t>
                </a:r>
                <a:r>
                  <a:rPr lang="en-US" dirty="0"/>
                  <a:t> di </a:t>
                </a:r>
                <a:r>
                  <a:rPr lang="en-US" dirty="0" err="1"/>
                  <a:t>ampiezza</a:t>
                </a:r>
                <a:r>
                  <a:rPr lang="en-US" dirty="0"/>
                  <a:t> e </a:t>
                </a:r>
                <a:r>
                  <a:rPr lang="en-US" dirty="0" err="1"/>
                  <a:t>fase</a:t>
                </a:r>
                <a:r>
                  <a:rPr lang="en-US" dirty="0"/>
                  <a:t> non </a:t>
                </a:r>
                <a:r>
                  <a:rPr lang="en-US" dirty="0" err="1"/>
                  <a:t>sono</a:t>
                </a:r>
                <a:r>
                  <a:rPr lang="en-US" dirty="0"/>
                  <a:t> </a:t>
                </a:r>
                <a:r>
                  <a:rPr lang="en-US" dirty="0" err="1"/>
                  <a:t>compatibili</a:t>
                </a:r>
                <a:r>
                  <a:rPr lang="en-US" dirty="0"/>
                  <a:t> con le </a:t>
                </a:r>
                <a:r>
                  <a:rPr lang="en-US" dirty="0" err="1"/>
                  <a:t>previsioni</a:t>
                </a:r>
                <a:r>
                  <a:rPr lang="en-US" dirty="0"/>
                  <a:t> </a:t>
                </a:r>
                <a:r>
                  <a:rPr lang="en-US" dirty="0" err="1"/>
                  <a:t>teoriche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le </a:t>
                </a:r>
                <a:r>
                  <a:rPr lang="en-US" dirty="0" err="1"/>
                  <a:t>incertezze</a:t>
                </a:r>
                <a:endParaRPr lang="en-US" dirty="0"/>
              </a:p>
              <a:p>
                <a:r>
                  <a:rPr lang="en-US" dirty="0" err="1"/>
                  <a:t>Anomalia</a:t>
                </a:r>
                <a:r>
                  <a:rPr lang="en-US" dirty="0"/>
                  <a:t> </a:t>
                </a:r>
                <a:r>
                  <a:rPr lang="en-US" dirty="0" err="1"/>
                  <a:t>più</a:t>
                </a:r>
                <a:r>
                  <a:rPr lang="en-US" dirty="0"/>
                  <a:t> </a:t>
                </a:r>
                <a:r>
                  <a:rPr lang="en-US" dirty="0" err="1"/>
                  <a:t>evidente</a:t>
                </a:r>
                <a:r>
                  <a:rPr lang="en-US" dirty="0"/>
                  <a:t>: ampiezza di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𝑉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𝑖𝑛</m:t>
                        </m:r>
                      </m:sub>
                    </m:sSub>
                  </m:oMath>
                </a14:m>
                <a:r>
                  <a:rPr lang="en-US" dirty="0"/>
                  <a:t> non </a:t>
                </a:r>
                <a:r>
                  <a:rPr lang="en-US" dirty="0" err="1"/>
                  <a:t>costante</a:t>
                </a:r>
                <a:endParaRPr lang="en-US" dirty="0"/>
              </a:p>
              <a:p>
                <a:pPr marL="0" indent="0">
                  <a:spcBef>
                    <a:spcPts val="3000"/>
                  </a:spcBef>
                  <a:buNone/>
                </a:pPr>
                <a:r>
                  <a:rPr lang="en-US" b="1" dirty="0" err="1"/>
                  <a:t>Frequenza</a:t>
                </a:r>
                <a:r>
                  <a:rPr lang="en-US" b="1" dirty="0"/>
                  <a:t> di crossover</a:t>
                </a:r>
              </a:p>
              <a:p>
                <a:r>
                  <a:rPr lang="en-US" dirty="0"/>
                  <a:t>La </a:t>
                </a:r>
                <a:r>
                  <a:rPr lang="en-US" dirty="0" err="1"/>
                  <a:t>frequenza</a:t>
                </a:r>
                <a:r>
                  <a:rPr lang="en-US" dirty="0"/>
                  <a:t> di crossover è </a:t>
                </a:r>
                <a:r>
                  <a:rPr lang="en-US" dirty="0" err="1"/>
                  <a:t>compatibile</a:t>
                </a:r>
                <a:r>
                  <a:rPr lang="en-US" dirty="0"/>
                  <a:t> con la </a:t>
                </a:r>
                <a:r>
                  <a:rPr lang="en-US" dirty="0" err="1"/>
                  <a:t>teoria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un </a:t>
                </a:r>
                <a:r>
                  <a:rPr lang="en-US" dirty="0" err="1"/>
                  <a:t>fattore</a:t>
                </a:r>
                <a:r>
                  <a:rPr lang="en-US" dirty="0"/>
                  <a:t> k = 2</a:t>
                </a:r>
              </a:p>
              <a:p>
                <a:r>
                  <a:rPr lang="en-US" dirty="0"/>
                  <a:t>La </a:t>
                </a:r>
                <a:r>
                  <a:rPr lang="en-US" dirty="0" err="1"/>
                  <a:t>frequenza</a:t>
                </a:r>
                <a:r>
                  <a:rPr lang="en-US" dirty="0"/>
                  <a:t> di crossover </a:t>
                </a:r>
                <a:r>
                  <a:rPr lang="en-US" dirty="0" err="1"/>
                  <a:t>nel</a:t>
                </a:r>
                <a:r>
                  <a:rPr lang="en-US" dirty="0"/>
                  <a:t> </a:t>
                </a:r>
                <a:r>
                  <a:rPr lang="en-US" dirty="0" err="1"/>
                  <a:t>caso</a:t>
                </a:r>
                <a:r>
                  <a:rPr lang="en-US" dirty="0"/>
                  <a:t> </a:t>
                </a:r>
                <a:r>
                  <a:rPr lang="en-US" dirty="0" err="1"/>
                  <a:t>ideale</a:t>
                </a:r>
                <a:r>
                  <a:rPr lang="en-US" dirty="0"/>
                  <a:t> </a:t>
                </a:r>
                <a:r>
                  <a:rPr lang="en-US" dirty="0" err="1"/>
                  <a:t>misurata</a:t>
                </a:r>
                <a:r>
                  <a:rPr lang="en-US" dirty="0"/>
                  <a:t> </a:t>
                </a:r>
                <a:r>
                  <a:rPr lang="en-US" dirty="0" err="1"/>
                  <a:t>tramite</a:t>
                </a:r>
                <a:r>
                  <a:rPr lang="en-US" dirty="0"/>
                  <a:t> la </a:t>
                </a:r>
                <a:r>
                  <a:rPr lang="en-US" dirty="0" err="1"/>
                  <a:t>fase</a:t>
                </a:r>
                <a:r>
                  <a:rPr lang="en-US" dirty="0"/>
                  <a:t> è </a:t>
                </a:r>
                <a:r>
                  <a:rPr lang="en-US" dirty="0" err="1"/>
                  <a:t>compatibile</a:t>
                </a:r>
                <a:r>
                  <a:rPr lang="en-US" dirty="0"/>
                  <a:t> con la </a:t>
                </a:r>
                <a:r>
                  <a:rPr lang="en-US" dirty="0" err="1"/>
                  <a:t>teoria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un </a:t>
                </a:r>
                <a:r>
                  <a:rPr lang="en-US" dirty="0" err="1"/>
                  <a:t>fattore</a:t>
                </a:r>
                <a:r>
                  <a:rPr lang="en-US" dirty="0"/>
                  <a:t> k = 3</a:t>
                </a:r>
              </a:p>
              <a:p>
                <a:r>
                  <a:rPr lang="en-US" dirty="0" err="1"/>
                  <a:t>Quella</a:t>
                </a:r>
                <a:r>
                  <a:rPr lang="en-US" dirty="0"/>
                  <a:t> </a:t>
                </a:r>
                <a:r>
                  <a:rPr lang="en-US" dirty="0" err="1"/>
                  <a:t>misurata</a:t>
                </a:r>
                <a:r>
                  <a:rPr lang="en-US" dirty="0"/>
                  <a:t> </a:t>
                </a:r>
                <a:r>
                  <a:rPr lang="en-US" dirty="0" err="1"/>
                  <a:t>simulando</a:t>
                </a:r>
                <a:r>
                  <a:rPr lang="en-US" dirty="0"/>
                  <a:t> il woofer </a:t>
                </a:r>
                <a:r>
                  <a:rPr lang="en-US" dirty="0" err="1"/>
                  <a:t>ideale</a:t>
                </a:r>
                <a:r>
                  <a:rPr lang="en-US" dirty="0"/>
                  <a:t> è </a:t>
                </a:r>
                <a:r>
                  <a:rPr lang="en-US" dirty="0" err="1"/>
                  <a:t>compatibile</a:t>
                </a:r>
                <a:r>
                  <a:rPr lang="en-US" dirty="0"/>
                  <a:t> con </a:t>
                </a:r>
                <a:r>
                  <a:rPr lang="en-US" dirty="0" err="1"/>
                  <a:t>quella</a:t>
                </a:r>
                <a:r>
                  <a:rPr lang="en-US" dirty="0"/>
                  <a:t> </a:t>
                </a:r>
                <a:r>
                  <a:rPr lang="en-US" dirty="0" err="1"/>
                  <a:t>precedente</a:t>
                </a:r>
                <a:r>
                  <a:rPr lang="en-US" dirty="0"/>
                  <a:t> e con la </a:t>
                </a:r>
                <a:r>
                  <a:rPr lang="en-US" dirty="0" err="1"/>
                  <a:t>teoria</a:t>
                </a:r>
                <a:r>
                  <a:rPr lang="en-US" dirty="0"/>
                  <a:t> </a:t>
                </a:r>
                <a:r>
                  <a:rPr lang="en-US" dirty="0" err="1"/>
                  <a:t>entro</a:t>
                </a:r>
                <a:r>
                  <a:rPr lang="en-US" dirty="0"/>
                  <a:t> </a:t>
                </a:r>
                <a:r>
                  <a:rPr lang="en-US" dirty="0" err="1"/>
                  <a:t>l’incertezza</a:t>
                </a:r>
                <a:r>
                  <a:rPr lang="en-US" dirty="0"/>
                  <a:t> standard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>
          <p:sp>
            <p:nvSpPr>
              <p:cNvPr id="6" name="Content Placeholder 5">
                <a:extLst>
                  <a:ext uri="{FF2B5EF4-FFF2-40B4-BE49-F238E27FC236}">
                    <a16:creationId xmlns:a16="http://schemas.microsoft.com/office/drawing/2014/main" id="{44A72D25-6BE4-6460-35E9-531F0AED677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half" idx="1"/>
              </p:nvPr>
            </p:nvSpPr>
            <p:spPr>
              <a:xfrm>
                <a:off x="1143001" y="1066800"/>
                <a:ext cx="9905998" cy="4783584"/>
              </a:xfrm>
              <a:blipFill>
                <a:blip r:embed="rId2"/>
                <a:stretch>
                  <a:fillRect l="-924" t="-637" r="-2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9656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C41CBB0-BAA0-4983-8F2B-E10AF3358DA8}">
  <ds:schemaRefs>
    <ds:schemaRef ds:uri="71af3243-3dd4-4a8d-8c0d-dd76da1f02a5"/>
    <ds:schemaRef ds:uri="http://schemas.microsoft.com/office/2006/documentManagement/types"/>
    <ds:schemaRef ds:uri="http://www.w3.org/XML/1998/namespace"/>
    <ds:schemaRef ds:uri="http://schemas.openxmlformats.org/package/2006/metadata/core-properties"/>
    <ds:schemaRef ds:uri="http://schemas.microsoft.com/office/infopath/2007/PartnerControls"/>
    <ds:schemaRef ds:uri="http://purl.org/dc/dcmitype/"/>
    <ds:schemaRef ds:uri="16c05727-aa75-4e4a-9b5f-8a80a1165891"/>
    <ds:schemaRef ds:uri="http://schemas.microsoft.com/office/2006/metadata/properties"/>
    <ds:schemaRef ds:uri="http://purl.org/dc/terms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E096F0E7-E7B5-406E-8E94-F0043B2AC7F6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104C6BCC-A38B-4625-90E6-7D3BBA3909A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Circuit design</Template>
  <TotalTime>261</TotalTime>
  <Words>590</Words>
  <Application>Microsoft Office PowerPoint</Application>
  <PresentationFormat>Widescreen</PresentationFormat>
  <Paragraphs>97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Cambria Math</vt:lpstr>
      <vt:lpstr>Tw Cen MT</vt:lpstr>
      <vt:lpstr>Circuit</vt:lpstr>
      <vt:lpstr>Analisi di un filtro crossover a due vie in regime sinusoidale</vt:lpstr>
      <vt:lpstr>progettazione</vt:lpstr>
      <vt:lpstr>Parametri utilizzati</vt:lpstr>
      <vt:lpstr>Comportamento atteso</vt:lpstr>
      <vt:lpstr>Analisi preliminare</vt:lpstr>
      <vt:lpstr>Analisi qualitativa ampiezza</vt:lpstr>
      <vt:lpstr>Analisi ampiezza e crossover</vt:lpstr>
      <vt:lpstr>Analisi fase</vt:lpstr>
      <vt:lpstr>conclusioni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Analisi di un filtro crossover a due vie in regime sinusoidale</dc:title>
  <dc:creator>Damiano Scevola - damiano.scevola@studio.unibo.it</dc:creator>
  <cp:lastModifiedBy>Damiano Scevola - damiano.scevola@studio.unibo.it</cp:lastModifiedBy>
  <cp:revision>3</cp:revision>
  <dcterms:created xsi:type="dcterms:W3CDTF">2022-06-07T14:42:17Z</dcterms:created>
  <dcterms:modified xsi:type="dcterms:W3CDTF">2022-06-07T19:03:59Z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